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5"/>
  </p:notesMasterIdLst>
  <p:sldIdLst>
    <p:sldId id="256" r:id="rId2"/>
    <p:sldId id="281" r:id="rId3"/>
    <p:sldId id="282" r:id="rId4"/>
    <p:sldId id="280" r:id="rId5"/>
    <p:sldId id="264" r:id="rId6"/>
    <p:sldId id="267" r:id="rId7"/>
    <p:sldId id="284" r:id="rId8"/>
    <p:sldId id="287" r:id="rId9"/>
    <p:sldId id="286" r:id="rId10"/>
    <p:sldId id="289" r:id="rId11"/>
    <p:sldId id="292" r:id="rId12"/>
    <p:sldId id="293" r:id="rId13"/>
    <p:sldId id="291" r:id="rId14"/>
    <p:sldId id="294" r:id="rId15"/>
    <p:sldId id="295" r:id="rId16"/>
    <p:sldId id="296" r:id="rId17"/>
    <p:sldId id="297" r:id="rId18"/>
    <p:sldId id="300" r:id="rId19"/>
    <p:sldId id="302" r:id="rId20"/>
    <p:sldId id="303" r:id="rId21"/>
    <p:sldId id="298" r:id="rId22"/>
    <p:sldId id="305" r:id="rId23"/>
    <p:sldId id="307" r:id="rId24"/>
    <p:sldId id="310" r:id="rId25"/>
    <p:sldId id="314" r:id="rId26"/>
    <p:sldId id="312" r:id="rId27"/>
    <p:sldId id="311" r:id="rId28"/>
    <p:sldId id="313" r:id="rId29"/>
    <p:sldId id="317" r:id="rId30"/>
    <p:sldId id="318" r:id="rId31"/>
    <p:sldId id="273" r:id="rId32"/>
    <p:sldId id="320" r:id="rId33"/>
    <p:sldId id="319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3BFCAB1-598D-D670-70BC-A6973F39C08D}" name="VICTOR RODRIGUES DE OLIVEIRA" initials="8" userId="S::victorr@sme.prefeitura.sp.gov.br::f0c79a0e-2ea0-4609-947f-99a8dfe020a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47" autoAdjust="0"/>
    <p:restoredTop sz="94660"/>
  </p:normalViewPr>
  <p:slideViewPr>
    <p:cSldViewPr snapToGrid="0">
      <p:cViewPr>
        <p:scale>
          <a:sx n="100" d="100"/>
          <a:sy n="100" d="100"/>
        </p:scale>
        <p:origin x="470" y="-38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5CF303-4428-49F8-9C09-5EF99BDCF23C}" type="datetimeFigureOut">
              <a:rPr lang="pt-BR" smtClean="0"/>
              <a:t>25/09/2025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E962C-8FA5-4622-BE76-4F8C965313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952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E962C-8FA5-4622-BE76-4F8C9653131B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8039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E962C-8FA5-4622-BE76-4F8C9653131B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9439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B9389-FAD4-AE41-9161-7DE5B034B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D7A376D-E690-2CE8-F8E9-4E5C989E00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8BEB517-6003-3F2E-F0BD-852191161C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1081252-D353-3877-7F08-929AE3833E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E962C-8FA5-4622-BE76-4F8C9653131B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7094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E962C-8FA5-4622-BE76-4F8C9653131B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7556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22FD2-FE56-4D1C-BCA8-F21060A7E236}" type="datetimeFigureOut">
              <a:rPr lang="pt-BR" smtClean="0"/>
              <a:t>25/09/2025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C7096-942F-49F0-B295-970F6366D9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7416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22FD2-FE56-4D1C-BCA8-F21060A7E236}" type="datetimeFigureOut">
              <a:rPr lang="pt-BR" smtClean="0"/>
              <a:t>25/09/2025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C7096-942F-49F0-B295-970F6366D9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7559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22FD2-FE56-4D1C-BCA8-F21060A7E236}" type="datetimeFigureOut">
              <a:rPr lang="pt-BR" smtClean="0"/>
              <a:t>25/09/2025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C7096-942F-49F0-B295-970F6366D9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7946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22FD2-FE56-4D1C-BCA8-F21060A7E236}" type="datetimeFigureOut">
              <a:rPr lang="pt-BR" smtClean="0"/>
              <a:t>25/09/2025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C7096-942F-49F0-B295-970F6366D9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6954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22FD2-FE56-4D1C-BCA8-F21060A7E236}" type="datetimeFigureOut">
              <a:rPr lang="pt-BR" smtClean="0"/>
              <a:t>25/09/2025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C7096-942F-49F0-B295-970F6366D9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9544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22FD2-FE56-4D1C-BCA8-F21060A7E236}" type="datetimeFigureOut">
              <a:rPr lang="pt-BR" smtClean="0"/>
              <a:t>25/09/2025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C7096-942F-49F0-B295-970F6366D9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229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22FD2-FE56-4D1C-BCA8-F21060A7E236}" type="datetimeFigureOut">
              <a:rPr lang="pt-BR" smtClean="0"/>
              <a:t>25/09/2025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C7096-942F-49F0-B295-970F6366D9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8892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22FD2-FE56-4D1C-BCA8-F21060A7E236}" type="datetimeFigureOut">
              <a:rPr lang="pt-BR" smtClean="0"/>
              <a:t>25/09/2025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C7096-942F-49F0-B295-970F6366D9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5618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22FD2-FE56-4D1C-BCA8-F21060A7E236}" type="datetimeFigureOut">
              <a:rPr lang="pt-BR" smtClean="0"/>
              <a:t>25/09/2025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C7096-942F-49F0-B295-970F6366D9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3555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22FD2-FE56-4D1C-BCA8-F21060A7E236}" type="datetimeFigureOut">
              <a:rPr lang="pt-BR" smtClean="0"/>
              <a:t>25/09/2025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C7096-942F-49F0-B295-970F6366D9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8195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22FD2-FE56-4D1C-BCA8-F21060A7E236}" type="datetimeFigureOut">
              <a:rPr lang="pt-BR" smtClean="0"/>
              <a:t>25/09/2025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C7096-942F-49F0-B295-970F6366D9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2704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0000"/>
            <a:lum/>
          </a:blip>
          <a:srcRect/>
          <a:stretch>
            <a:fillRect b="-7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622FD2-FE56-4D1C-BCA8-F21060A7E236}" type="datetimeFigureOut">
              <a:rPr lang="pt-BR" smtClean="0"/>
              <a:t>25/09/2025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AC7096-942F-49F0-B295-970F6366D9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4987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7" Type="http://schemas.openxmlformats.org/officeDocument/2006/relationships/image" Target="../media/image42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4.xml"/><Relationship Id="rId7" Type="http://schemas.openxmlformats.org/officeDocument/2006/relationships/slide" Target="slide30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5" Type="http://schemas.openxmlformats.org/officeDocument/2006/relationships/slide" Target="slide6.xml"/><Relationship Id="rId4" Type="http://schemas.openxmlformats.org/officeDocument/2006/relationships/slide" Target="slide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oliveiravictor2.github.io/Minicurso_RNAs/index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fsp.edu.br/component/content/article/104-comunicacao/242-identidade-visual.%20Acessado%20em%2013/01/2025" TargetMode="External"/><Relationship Id="rId2" Type="http://schemas.openxmlformats.org/officeDocument/2006/relationships/hyperlink" Target="https://profmat-sbm.org.br/wp-content/uploads/sites/4/sites/4/2021/10/logo-profmat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iro.medium.com/v2/resize:fit:1000/1*Hh53mOF4Xy4eORjLilKOwA.png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oliveiravictor2.github.io/Minicurso_RNA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6.sv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image" Target="../media/image5.png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hyperlink" Target="https://svgsilh.com/pt/image/2022398.html" TargetMode="External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B5A84F3-65C5-3462-B5B8-942E68372717}"/>
              </a:ext>
            </a:extLst>
          </p:cNvPr>
          <p:cNvSpPr/>
          <p:nvPr/>
        </p:nvSpPr>
        <p:spPr>
          <a:xfrm>
            <a:off x="534925" y="1555609"/>
            <a:ext cx="7955657" cy="1873391"/>
          </a:xfrm>
          <a:prstGeom prst="roundRect">
            <a:avLst>
              <a:gd name="adj" fmla="val 28135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013EDAE-ABF7-2108-EE61-38618C069D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6118" y="1844223"/>
            <a:ext cx="7067169" cy="1296162"/>
          </a:xfrm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pt-BR" sz="27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Descobrindo Redes Neurais Artificiais –</a:t>
            </a:r>
            <a:br>
              <a:rPr lang="pt-BR" sz="27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pt-BR" sz="27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"/>
                <a:cs typeface="Helvetica" panose="020B0604020202020204" pitchFamily="34" charset="0"/>
              </a:rPr>
              <a:t>Minicurso</a:t>
            </a:r>
            <a:r>
              <a:rPr lang="pt-BR" sz="27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sobre os modelos: Perceptron,</a:t>
            </a:r>
            <a:br>
              <a:rPr lang="pt-BR" sz="27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pt-BR" sz="27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Adaline e Perceptron Multicamadas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50848E0-2923-5FB9-94AE-33D8E817C8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118" y="4199603"/>
            <a:ext cx="7067169" cy="1093694"/>
          </a:xfrm>
          <a:effectLst>
            <a:softEdge rad="469900"/>
          </a:effectLst>
        </p:spPr>
        <p:txBody>
          <a:bodyPr anchor="ctr">
            <a:normAutofit/>
          </a:bodyPr>
          <a:lstStyle/>
          <a:p>
            <a:r>
              <a:rPr lang="pt-BR" b="1" dirty="0">
                <a:latin typeface="Helvetica" panose="020B0604020202020204" pitchFamily="34" charset="0"/>
                <a:cs typeface="Helvetica" panose="020B0604020202020204" pitchFamily="34" charset="0"/>
              </a:rPr>
              <a:t>Victor Rodrigues de Oliveira</a:t>
            </a:r>
          </a:p>
          <a:p>
            <a:r>
              <a:rPr lang="pt-BR" sz="1500" b="1" dirty="0">
                <a:latin typeface="Helvetica" panose="020B0604020202020204" pitchFamily="34" charset="0"/>
                <a:cs typeface="Helvetica" panose="020B0604020202020204" pitchFamily="34" charset="0"/>
              </a:rPr>
              <a:t>26 de Setembro de 2025</a:t>
            </a:r>
          </a:p>
        </p:txBody>
      </p:sp>
      <p:pic>
        <p:nvPicPr>
          <p:cNvPr id="5" name="Imagem 4" descr="Forma&#10;&#10;Descrição gerada automaticamente">
            <a:extLst>
              <a:ext uri="{FF2B5EF4-FFF2-40B4-BE49-F238E27FC236}">
                <a16:creationId xmlns:a16="http://schemas.microsoft.com/office/drawing/2014/main" id="{90663A85-4BBE-6469-FBA1-23E341DDD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746" y="6070077"/>
            <a:ext cx="787672" cy="69582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2776611-D0C4-562A-260C-0723669BF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14762"/>
            <a:ext cx="2718996" cy="794099"/>
          </a:xfrm>
          <a:prstGeom prst="rect">
            <a:avLst/>
          </a:prstGeom>
        </p:spPr>
      </p:pic>
      <p:pic>
        <p:nvPicPr>
          <p:cNvPr id="7" name="Imagem 6" descr="Interface gráfica do usuário, Texto&#10;&#10;O conteúdo gerado por IA pode estar incorreto.">
            <a:extLst>
              <a:ext uri="{FF2B5EF4-FFF2-40B4-BE49-F238E27FC236}">
                <a16:creationId xmlns:a16="http://schemas.microsoft.com/office/drawing/2014/main" id="{FFB4A252-408C-497D-EB39-1C677D6420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969" y="6070077"/>
            <a:ext cx="1791567" cy="68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66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0B5D9-5545-3A5B-75F9-468233DD8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9870F853-A42A-7FBD-6B2E-93B3A5323D24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EF9E176-3E19-8B25-A689-98AF56C54D0C}"/>
              </a:ext>
            </a:extLst>
          </p:cNvPr>
          <p:cNvSpPr txBox="1"/>
          <p:nvPr/>
        </p:nvSpPr>
        <p:spPr>
          <a:xfrm>
            <a:off x="354880" y="123550"/>
            <a:ext cx="5852884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 funcionamento e treinamento do Perceptron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E419D7DC-682E-255C-CBD5-C715F23FF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1776" y="4476832"/>
            <a:ext cx="5640441" cy="39917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7F3C63D-D727-3364-1490-F9A9F9F5D383}"/>
              </a:ext>
            </a:extLst>
          </p:cNvPr>
          <p:cNvSpPr txBox="1"/>
          <p:nvPr/>
        </p:nvSpPr>
        <p:spPr>
          <a:xfrm>
            <a:off x="829075" y="3743326"/>
            <a:ext cx="2340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Helvetica" panose="020B0604020202020204"/>
                <a:cs typeface="Helvetica" panose="020B0604020202020204"/>
              </a:rPr>
              <a:t>Regra de </a:t>
            </a:r>
            <a:r>
              <a:rPr lang="pt-BR" sz="2000" dirty="0" err="1">
                <a:latin typeface="Helvetica" panose="020B0604020202020204"/>
                <a:cs typeface="Helvetica" panose="020B0604020202020204"/>
              </a:rPr>
              <a:t>Hebb</a:t>
            </a:r>
            <a:r>
              <a:rPr lang="pt-BR" sz="2000" dirty="0">
                <a:latin typeface="Helvetica" panose="020B0604020202020204"/>
                <a:cs typeface="Helvetica" panose="020B0604020202020204"/>
              </a:rPr>
              <a:t>: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5C99F57-8793-9798-EC91-34C25ED2CBA9}"/>
              </a:ext>
            </a:extLst>
          </p:cNvPr>
          <p:cNvSpPr txBox="1"/>
          <p:nvPr/>
        </p:nvSpPr>
        <p:spPr>
          <a:xfrm>
            <a:off x="829075" y="1713203"/>
            <a:ext cx="4049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Helvetica" panose="020B0604020202020204"/>
                <a:cs typeface="Helvetica" panose="020B0604020202020204"/>
              </a:rPr>
              <a:t>Funcionamento do Perceptron: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868C3D1D-5224-FFB1-6694-9C619AB21C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9634" y="2491848"/>
            <a:ext cx="2524723" cy="91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77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721A1-5EB7-005B-2CF4-BA9AEF280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1C94ADDB-11AA-E4B4-33CD-98CCF4B5BEB4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F854210-17D2-B493-7559-C9890DAF192D}"/>
              </a:ext>
            </a:extLst>
          </p:cNvPr>
          <p:cNvSpPr txBox="1"/>
          <p:nvPr/>
        </p:nvSpPr>
        <p:spPr>
          <a:xfrm>
            <a:off x="354880" y="123550"/>
            <a:ext cx="5604932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Exemplo de treinamento com o Perceptron</a:t>
            </a:r>
          </a:p>
        </p:txBody>
      </p:sp>
      <p:pic>
        <p:nvPicPr>
          <p:cNvPr id="3" name="Perceptron_Apresentacao">
            <a:hlinkClick r:id="" action="ppaction://media"/>
            <a:extLst>
              <a:ext uri="{FF2B5EF4-FFF2-40B4-BE49-F238E27FC236}">
                <a16:creationId xmlns:a16="http://schemas.microsoft.com/office/drawing/2014/main" id="{25EB6627-3FB3-C56A-B99A-57F8281336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7419" y="1376280"/>
            <a:ext cx="7249160" cy="543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26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3FFB0-E8AE-5361-BF0C-B9A31B5FA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A80D94B9-B918-AB2D-13C5-995561EC8F5B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E953863-8231-2AD8-FFBF-1B37C30A0621}"/>
              </a:ext>
            </a:extLst>
          </p:cNvPr>
          <p:cNvSpPr txBox="1"/>
          <p:nvPr/>
        </p:nvSpPr>
        <p:spPr>
          <a:xfrm>
            <a:off x="354880" y="123550"/>
            <a:ext cx="5604932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 Adaline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0A65916-387F-F7F5-79E7-EF1D2E041D93}"/>
              </a:ext>
            </a:extLst>
          </p:cNvPr>
          <p:cNvSpPr txBox="1"/>
          <p:nvPr/>
        </p:nvSpPr>
        <p:spPr>
          <a:xfrm>
            <a:off x="808648" y="1852695"/>
            <a:ext cx="752670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Regra Delta, ou Gradiente Descendente;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Contemporâneo ao Perceptron;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Aplicações industriais.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203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5D3C5-9544-185F-0906-44B969C78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7A80DAE3-DA94-D611-4695-32512149D7AF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3FFAD70-85EF-3A25-CB4E-D6BE893BF8E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4880" y="123550"/>
            <a:ext cx="5604932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 treinamento do Adaline</a:t>
            </a:r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80DB3C29-2DED-C08F-F322-3C805CA19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9105" y="5448948"/>
            <a:ext cx="5680202" cy="40767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474DA9A2-358A-43D9-D2C6-07F83CB60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0233" y="3776712"/>
            <a:ext cx="3637948" cy="85367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B678DAB6-4330-B54C-2850-3D087B1C63AB}"/>
              </a:ext>
            </a:extLst>
          </p:cNvPr>
          <p:cNvSpPr txBox="1"/>
          <p:nvPr/>
        </p:nvSpPr>
        <p:spPr>
          <a:xfrm>
            <a:off x="905172" y="1682496"/>
            <a:ext cx="3639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Funcionamento do Adaline: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7077298-BDD3-02EB-0C2F-205BCC0FF652}"/>
              </a:ext>
            </a:extLst>
          </p:cNvPr>
          <p:cNvSpPr txBox="1"/>
          <p:nvPr/>
        </p:nvSpPr>
        <p:spPr>
          <a:xfrm>
            <a:off x="905172" y="3201531"/>
            <a:ext cx="3278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Função Erro Quadrático:</a:t>
            </a:r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02E30D78-7CD6-8EFB-7638-BDD716C211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2205" y="2183028"/>
            <a:ext cx="2524723" cy="918081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43F77C54-DF96-A9E5-70D6-B9C8442BF132}"/>
              </a:ext>
            </a:extLst>
          </p:cNvPr>
          <p:cNvSpPr txBox="1"/>
          <p:nvPr/>
        </p:nvSpPr>
        <p:spPr>
          <a:xfrm>
            <a:off x="905172" y="4805453"/>
            <a:ext cx="58031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Algoritmo de atualização dos pesos sinápticos:</a:t>
            </a:r>
          </a:p>
        </p:txBody>
      </p:sp>
    </p:spTree>
    <p:extLst>
      <p:ext uri="{BB962C8B-B14F-4D97-AF65-F5344CB8AC3E}">
        <p14:creationId xmlns:p14="http://schemas.microsoft.com/office/powerpoint/2010/main" val="3219308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C2630-48A2-FFEC-96EC-D475FADE3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FCE8F30A-5ECD-57A4-CB29-4B6EF509AAF1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224F429-A4A7-274A-75D1-8F3991E31B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4880" y="123550"/>
            <a:ext cx="6893362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 critério de parada do Adaline: Erro Quadrático Médio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C414248E-1F14-124B-1D11-3CFE284C4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680" y="1476837"/>
            <a:ext cx="3470253" cy="685613"/>
          </a:xfrm>
          <a:prstGeom prst="rect">
            <a:avLst/>
          </a:prstGeom>
        </p:spPr>
      </p:pic>
      <p:pic>
        <p:nvPicPr>
          <p:cNvPr id="3" name="Adaline_Apresentacao">
            <a:hlinkClick r:id="" action="ppaction://media"/>
            <a:extLst>
              <a:ext uri="{FF2B5EF4-FFF2-40B4-BE49-F238E27FC236}">
                <a16:creationId xmlns:a16="http://schemas.microsoft.com/office/drawing/2014/main" id="{A704DA9E-D998-827E-BF18-9109FA76F2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216245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53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86DF1-8D9E-5B2E-EBEC-416D704CB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22D002F6-2FA4-4389-945B-4FAC303F3067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C10DF6D-FBEB-AD16-A6A6-993E8000550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4880" y="123550"/>
            <a:ext cx="5793574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Separabilidade linear: Exemplo das Flores Íris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D8EBC0D-5F60-7A52-1DEA-37B4E7586F8F}"/>
              </a:ext>
            </a:extLst>
          </p:cNvPr>
          <p:cNvSpPr txBox="1"/>
          <p:nvPr/>
        </p:nvSpPr>
        <p:spPr>
          <a:xfrm>
            <a:off x="846567" y="1754313"/>
            <a:ext cx="3305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O conjunto de flores Íris:</a:t>
            </a:r>
          </a:p>
        </p:txBody>
      </p:sp>
      <p:pic>
        <p:nvPicPr>
          <p:cNvPr id="5" name="Imagem 4" descr="Flor vermelha com letras brancas&#10;&#10;O conteúdo gerado por IA pode estar incorreto.">
            <a:extLst>
              <a:ext uri="{FF2B5EF4-FFF2-40B4-BE49-F238E27FC236}">
                <a16:creationId xmlns:a16="http://schemas.microsoft.com/office/drawing/2014/main" id="{7B4B4FB3-DD8E-8485-E939-49EACD485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163" y="2154423"/>
            <a:ext cx="5069672" cy="2262319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14570AF9-8140-2453-61D0-A1BF0A82D9EC}"/>
              </a:ext>
            </a:extLst>
          </p:cNvPr>
          <p:cNvSpPr txBox="1"/>
          <p:nvPr/>
        </p:nvSpPr>
        <p:spPr>
          <a:xfrm>
            <a:off x="846567" y="4416742"/>
            <a:ext cx="51736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Teorema de convergência do Perceptron;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Aproximação linear com o Adaline.</a:t>
            </a:r>
          </a:p>
        </p:txBody>
      </p:sp>
    </p:spTree>
    <p:extLst>
      <p:ext uri="{BB962C8B-B14F-4D97-AF65-F5344CB8AC3E}">
        <p14:creationId xmlns:p14="http://schemas.microsoft.com/office/powerpoint/2010/main" val="1431299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AB023-CC02-979E-FEA8-0BD4B52D4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2C9C7473-2C31-CD8D-5F7D-2DC68A3CB21C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C56A52E-2172-0E71-2718-44868A2C252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4880" y="123550"/>
            <a:ext cx="5604932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Separabilidade linear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FB0DB3FA-C64B-62AE-F96A-67D3BACF8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7824" y="2125412"/>
            <a:ext cx="5848349" cy="439102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3D4017E4-E530-C0E1-F9FD-3479037F67C0}"/>
              </a:ext>
            </a:extLst>
          </p:cNvPr>
          <p:cNvSpPr txBox="1"/>
          <p:nvPr/>
        </p:nvSpPr>
        <p:spPr>
          <a:xfrm>
            <a:off x="800100" y="1768244"/>
            <a:ext cx="7572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O conjunto de flores íris:</a:t>
            </a: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A5BFE818-406E-098B-ADFB-7FC341D015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2112" y="2125403"/>
            <a:ext cx="5848350" cy="4391025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957F2B66-C342-ADBB-2A7A-AAEFC269ED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6401" y="2125395"/>
            <a:ext cx="5848349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32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E01E0-ED13-DC3E-84D5-3E86124BF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9F9524B9-BC26-1B81-6FF9-EA7EE325B07E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AA58AD1-F005-8B82-564F-14BFBE04589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4880" y="123550"/>
            <a:ext cx="5604932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Perceptron Multicamadas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FB0D823-F951-D6F3-4C5F-EF8D4F1AC7A7}"/>
              </a:ext>
            </a:extLst>
          </p:cNvPr>
          <p:cNvSpPr txBox="1"/>
          <p:nvPr/>
        </p:nvSpPr>
        <p:spPr>
          <a:xfrm>
            <a:off x="800100" y="1768244"/>
            <a:ext cx="7572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A função booleana “XOU”: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F2716D25-327B-D2E7-058E-7C433BDC9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86287" y="2683870"/>
            <a:ext cx="3810000" cy="3267075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D12221A1-B45F-14DD-EBF4-C4A444FBDF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0290" y="3607794"/>
            <a:ext cx="185737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24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72C46-425D-EF0B-335F-265545421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1A8B97D7-76EA-23E5-D0EF-4B3CE2DDEDD7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4AC186D-9127-381C-8572-99E13448726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4880" y="123550"/>
            <a:ext cx="5604932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Perceptron Multicamadas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4AC930F-06D0-9CB3-F73F-2D2514054672}"/>
              </a:ext>
            </a:extLst>
          </p:cNvPr>
          <p:cNvSpPr txBox="1"/>
          <p:nvPr/>
        </p:nvSpPr>
        <p:spPr>
          <a:xfrm>
            <a:off x="800100" y="1768244"/>
            <a:ext cx="7572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Implementação da função booleana “XOU”: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20FC8FC3-C504-AD0C-139B-3259FF060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4090" y="2583180"/>
            <a:ext cx="5495820" cy="210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018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6A4C5-E9B9-A5C1-52AE-493870CB2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6326603F-DD49-B078-04DD-67E055BAE825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8B16BA8-A328-473E-1E2A-E54489FA6D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4880" y="123550"/>
            <a:ext cx="5604932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Perceptron Multicamadas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485DE0E-17B8-5531-94FD-9481106D728D}"/>
              </a:ext>
            </a:extLst>
          </p:cNvPr>
          <p:cNvSpPr txBox="1"/>
          <p:nvPr/>
        </p:nvSpPr>
        <p:spPr>
          <a:xfrm>
            <a:off x="785809" y="1822356"/>
            <a:ext cx="7572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Estrutura geral: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6E8C2C0C-AE7B-51C5-2588-FE8F3C449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328" y="2792095"/>
            <a:ext cx="8237339" cy="322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726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92AFB-2B77-A6C8-1580-8184998EB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id="{45C029A4-C1F3-BD2D-7272-324A182871BA}"/>
              </a:ext>
            </a:extLst>
          </p:cNvPr>
          <p:cNvSpPr>
            <a:spLocks/>
          </p:cNvSpPr>
          <p:nvPr/>
        </p:nvSpPr>
        <p:spPr>
          <a:xfrm rot="10800000">
            <a:off x="0" y="0"/>
            <a:ext cx="9144000" cy="903431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3A89568-6FA9-17A4-0C6A-04F690370E8B}"/>
              </a:ext>
            </a:extLst>
          </p:cNvPr>
          <p:cNvSpPr txBox="1"/>
          <p:nvPr/>
        </p:nvSpPr>
        <p:spPr>
          <a:xfrm>
            <a:off x="432751" y="128549"/>
            <a:ext cx="203132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Sumário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AF74426-5DF8-B750-1750-713B386AB4A6}"/>
              </a:ext>
            </a:extLst>
          </p:cNvPr>
          <p:cNvSpPr txBox="1"/>
          <p:nvPr/>
        </p:nvSpPr>
        <p:spPr>
          <a:xfrm>
            <a:off x="790575" y="1462833"/>
            <a:ext cx="7562849" cy="326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50000"/>
              </a:lnSpc>
              <a:buFont typeface="+mj-lt"/>
              <a:buAutoNum type="arabicPeriod"/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  <a:hlinkClick r:id="rId2" action="ppaction://hlinksldjump"/>
              </a:rPr>
              <a:t>Introdução</a:t>
            </a:r>
            <a:endParaRPr lang="pt-BR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57175" indent="-257175">
              <a:lnSpc>
                <a:spcPct val="150000"/>
              </a:lnSpc>
              <a:buFont typeface="+mj-lt"/>
              <a:buAutoNum type="arabicPeriod"/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  <a:hlinkClick r:id="rId3" action="ppaction://hlinksldjump"/>
              </a:rPr>
              <a:t>Motivação</a:t>
            </a:r>
            <a:endParaRPr lang="pt-BR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57175" indent="-257175">
              <a:lnSpc>
                <a:spcPct val="150000"/>
              </a:lnSpc>
              <a:buFont typeface="+mj-lt"/>
              <a:buAutoNum type="arabicPeriod"/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  <a:hlinkClick r:id="rId4" action="ppaction://hlinksldjump"/>
              </a:rPr>
              <a:t>Objetivos</a:t>
            </a:r>
            <a:endParaRPr lang="pt-BR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57175" indent="-257175">
              <a:lnSpc>
                <a:spcPct val="150000"/>
              </a:lnSpc>
              <a:buFont typeface="+mj-lt"/>
              <a:buAutoNum type="arabicPeriod"/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  <a:hlinkClick r:id="rId5" action="ppaction://hlinksldjump"/>
              </a:rPr>
              <a:t>Redes Neurais Artificiais e Exemplos</a:t>
            </a:r>
            <a:endParaRPr lang="pt-BR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57175" indent="-257175">
              <a:lnSpc>
                <a:spcPct val="150000"/>
              </a:lnSpc>
              <a:buFont typeface="+mj-lt"/>
              <a:buAutoNum type="arabicPeriod"/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  <a:hlinkClick r:id="rId6" action="ppaction://hlinksldjump"/>
              </a:rPr>
              <a:t>O Produto Educacional</a:t>
            </a:r>
            <a:endParaRPr lang="pt-BR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42875" indent="-257175">
              <a:lnSpc>
                <a:spcPct val="150000"/>
              </a:lnSpc>
              <a:buFont typeface="+mj-lt"/>
              <a:buAutoNum type="arabicPeriod"/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  <a:hlinkClick r:id="rId7" action="ppaction://hlinksldjump"/>
              </a:rPr>
              <a:t>Considerações finais</a:t>
            </a: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</a:p>
          <a:p>
            <a:pPr marL="142875" indent="-257175">
              <a:lnSpc>
                <a:spcPct val="150000"/>
              </a:lnSpc>
              <a:buFont typeface="+mj-lt"/>
              <a:buAutoNum type="arabicPeriod"/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  <a:hlinkClick r:id="rId8" action="ppaction://hlinksldjump"/>
              </a:rPr>
              <a:t>Agradecimentos</a:t>
            </a:r>
            <a:endParaRPr lang="pt-BR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292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FE349-8ABD-0C0A-6BBE-FA8D2B877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F79E0CA0-CC46-92ED-8FB2-CAEAA75CDD59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B34EA6A-4531-CDD7-1FCD-7E15DD4304E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4880" y="123550"/>
            <a:ext cx="5604932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 treinamento do Perceptron Multicamadas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4EB8480-3BC9-68A4-1CF1-C0DF5F566A97}"/>
              </a:ext>
            </a:extLst>
          </p:cNvPr>
          <p:cNvSpPr txBox="1"/>
          <p:nvPr/>
        </p:nvSpPr>
        <p:spPr>
          <a:xfrm>
            <a:off x="785811" y="1810142"/>
            <a:ext cx="757237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Algoritmo de treinamento: o </a:t>
            </a:r>
            <a:r>
              <a:rPr lang="pt-BR" sz="2000" i="1" dirty="0" err="1"/>
              <a:t>backpropagation</a:t>
            </a:r>
            <a:r>
              <a:rPr lang="pt-BR" sz="2000" i="1" dirty="0"/>
              <a:t>;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Atribuição de responsabilidade aos neurônios desajustados;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Tendência ao conjunto de pesos otimizados;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Possível mediante a modificações na função de ativação.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712525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3217D-A6C1-C14C-855C-ADF223081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8E16F5B0-F91C-D78C-4923-44C7EA750707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0536774-1BDE-C63C-8AF6-004CE31FE92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4880" y="123550"/>
            <a:ext cx="5604932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Funções de ativação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0033FA1-FCA7-4C41-8900-0790487E47CC}"/>
              </a:ext>
            </a:extLst>
          </p:cNvPr>
          <p:cNvSpPr txBox="1"/>
          <p:nvPr/>
        </p:nvSpPr>
        <p:spPr>
          <a:xfrm>
            <a:off x="800100" y="1768244"/>
            <a:ext cx="7572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Algumas funções de ativação: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5E8548A1-3DEA-0F35-B36A-6A74334B5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920" y="2340970"/>
            <a:ext cx="4572000" cy="3432723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A224B2D8-FD0B-D282-B611-47EF04019C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65308" y="2340969"/>
            <a:ext cx="4572001" cy="343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95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AC054-3EE0-777C-C9F4-D269EB9B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D90A3312-7498-325F-CFE1-158F60831D0A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A204ABF-1FB2-65C8-09CB-33E48AB314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4880" y="123550"/>
            <a:ext cx="6649577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 treinamento do Perceptron Multicamadas: PMC322</a:t>
            </a:r>
            <a:endParaRPr lang="pt-BR" sz="20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14EE119-DEA1-5B70-AB6A-FCCEB155EAFA}"/>
              </a:ext>
            </a:extLst>
          </p:cNvPr>
          <p:cNvSpPr txBox="1"/>
          <p:nvPr/>
        </p:nvSpPr>
        <p:spPr>
          <a:xfrm>
            <a:off x="852867" y="1884432"/>
            <a:ext cx="7572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Fase </a:t>
            </a:r>
            <a:r>
              <a:rPr lang="pt-BR" sz="2000" i="1" dirty="0" err="1"/>
              <a:t>forward</a:t>
            </a:r>
            <a:r>
              <a:rPr lang="pt-BR" sz="2000" i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BA69D3A9-D3A5-81D4-853B-95DB9785D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076" y="2497158"/>
            <a:ext cx="8493845" cy="423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56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93E85-109F-7590-F495-D3D70B582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E5AE85ED-810E-8005-221B-03A2D55F1602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14565D-F2DE-B672-0BDC-6FBE1291CAE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4880" y="123550"/>
            <a:ext cx="6649577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 treinamento do Perceptron Multicamadas: PMC322</a:t>
            </a:r>
            <a:endParaRPr lang="pt-BR" sz="20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E2698DC-CDA5-8F9B-7F6B-932B77CD452D}"/>
              </a:ext>
            </a:extLst>
          </p:cNvPr>
          <p:cNvSpPr txBox="1"/>
          <p:nvPr/>
        </p:nvSpPr>
        <p:spPr>
          <a:xfrm>
            <a:off x="785811" y="1825129"/>
            <a:ext cx="7572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Fase </a:t>
            </a:r>
            <a:r>
              <a:rPr lang="pt-BR" sz="2000" i="1" dirty="0" err="1"/>
              <a:t>backward</a:t>
            </a:r>
            <a:r>
              <a:rPr lang="pt-BR" sz="2000" i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BA0951C-8D18-C385-FE54-E06B1A7BB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80" y="2497158"/>
            <a:ext cx="8533164" cy="423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633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F5F90-3907-772D-E406-06D07F62F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2C4CBB15-9AE9-C006-4124-6366AB4CC998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1E421A2-0E98-4EB9-7823-3497DA55540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4880" y="123550"/>
            <a:ext cx="6551794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Perceptron Multicamadas: aplicações nos exemplos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643A6B46-5BCC-7E0E-A986-C9F0D3205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7823" y="2238375"/>
            <a:ext cx="58483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60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278AF-9144-B799-822A-EA6A5E1F4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A2371ECD-372D-0CF3-0082-CDD0250CEB11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780CF51-93EE-0D70-CFE7-BC657F35EB6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4880" y="123550"/>
            <a:ext cx="6551794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Perceptron Multicamadas: aplicações nos exemplos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F7FADBF7-DEDF-A98F-E756-D8F200CDC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7823" y="2238375"/>
            <a:ext cx="58483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943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14685-6AAC-13A4-4C1F-25CB5F8B0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E6968931-F734-B587-8077-F05641CDACEC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D29E38E-9611-FC63-458E-88C6F5B4EE1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4880" y="123550"/>
            <a:ext cx="6649577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Perceptron Multicamadas: aplicações nos exemplos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370EED37-F1C2-931C-052F-0E75C0D52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7823" y="2238375"/>
            <a:ext cx="58483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431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4FD00-688C-7FFC-9C78-84B3A852D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B2ED6864-851E-9F60-4561-B7640F8363A2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5CFBE0B-09AD-3A14-8105-56B995264E6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4880" y="123550"/>
            <a:ext cx="6649577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Perceptron Multicamadas: aplicações nos exemplos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C29EEC32-AB6D-F280-F7D1-DFB0430C8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7823" y="2238375"/>
            <a:ext cx="58483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804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B5CB1-E8DF-99CD-5F28-75DA90586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127A0542-58F4-0020-45D3-6B0D1B58C9A3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EF180C7-1BA1-30BE-BCE3-E4CDACEFB94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4880" y="123550"/>
            <a:ext cx="6649577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Perceptron Multicamadas: aplicações nos exemplos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4292BB7-85EE-EFF8-EF3E-434205916959}"/>
              </a:ext>
            </a:extLst>
          </p:cNvPr>
          <p:cNvSpPr/>
          <p:nvPr/>
        </p:nvSpPr>
        <p:spPr>
          <a:xfrm>
            <a:off x="1000125" y="1971675"/>
            <a:ext cx="7019925" cy="403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8333FFFF-19FD-E870-9A2C-8AA18F6B4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7823" y="2173287"/>
            <a:ext cx="58483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59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20C2C-E3FE-56C8-E1BE-7D4500A76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F095E488-A41F-8536-BEC1-5179B3B565A5}"/>
              </a:ext>
            </a:extLst>
          </p:cNvPr>
          <p:cNvSpPr/>
          <p:nvPr/>
        </p:nvSpPr>
        <p:spPr>
          <a:xfrm rot="10800000">
            <a:off x="-1" y="-1"/>
            <a:ext cx="9144000" cy="904241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B1A32F1-11F3-5197-CDA0-A57681DDFD5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4880" y="123550"/>
            <a:ext cx="528862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 Produto Educacional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F4D3361-6D2D-50CC-6DFA-BE01DBCE3E24}"/>
              </a:ext>
            </a:extLst>
          </p:cNvPr>
          <p:cNvSpPr txBox="1"/>
          <p:nvPr/>
        </p:nvSpPr>
        <p:spPr>
          <a:xfrm>
            <a:off x="785811" y="1607552"/>
            <a:ext cx="757237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Dividido em: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Videoaulas (ver e ouvir);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Cadernos interativos (escrever e interagir), e;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Dissertação (ler e fundamentar); </a:t>
            </a:r>
          </a:p>
          <a:p>
            <a:endParaRPr lang="pt-BR" sz="2000" dirty="0"/>
          </a:p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Sugestão de apresentação via </a:t>
            </a:r>
            <a:r>
              <a:rPr lang="pt-BR" sz="2000" dirty="0">
                <a:hlinkClick r:id="rId2"/>
              </a:rPr>
              <a:t>Github Pages</a:t>
            </a:r>
            <a:r>
              <a:rPr lang="pt-B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4020277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DFED5-849B-E1BF-7368-2B829912B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id="{D33C45A0-E20A-4837-13B7-87B48D5CEA50}"/>
              </a:ext>
            </a:extLst>
          </p:cNvPr>
          <p:cNvSpPr>
            <a:spLocks/>
          </p:cNvSpPr>
          <p:nvPr/>
        </p:nvSpPr>
        <p:spPr>
          <a:xfrm rot="10800000">
            <a:off x="0" y="0"/>
            <a:ext cx="9144000" cy="903431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49CC795-DD17-8FEA-53B1-C6CDC0520A4F}"/>
              </a:ext>
            </a:extLst>
          </p:cNvPr>
          <p:cNvSpPr txBox="1"/>
          <p:nvPr/>
        </p:nvSpPr>
        <p:spPr>
          <a:xfrm>
            <a:off x="447199" y="128549"/>
            <a:ext cx="256993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Introdução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D9805A5-B877-BDD2-1D35-666BBE40784F}"/>
              </a:ext>
            </a:extLst>
          </p:cNvPr>
          <p:cNvSpPr txBox="1"/>
          <p:nvPr/>
        </p:nvSpPr>
        <p:spPr>
          <a:xfrm>
            <a:off x="800100" y="1817414"/>
            <a:ext cx="7543800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O que são Redes Neurais Artificiais (RNA)?</a:t>
            </a:r>
          </a:p>
          <a:p>
            <a:pPr marL="214313" indent="-2143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Como as </a:t>
            </a:r>
            <a:r>
              <a:rPr lang="pt-BR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RNAs</a:t>
            </a: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 estão relacionadas neste trabalho?</a:t>
            </a:r>
          </a:p>
          <a:p>
            <a:pPr marL="214313" indent="-2143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Que relação este assunto possui com o ensino de Matemática?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pt-BR" sz="1350" dirty="0">
              <a:latin typeface="LM Roman 12" panose="00000500000000000000" pitchFamily="50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pt-BR" sz="1350" dirty="0">
              <a:latin typeface="LM Roman 12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147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199F9-6657-2B4F-B54A-4EF853438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316F479E-A659-84AF-A258-37C6EB7C0838}"/>
              </a:ext>
            </a:extLst>
          </p:cNvPr>
          <p:cNvSpPr/>
          <p:nvPr/>
        </p:nvSpPr>
        <p:spPr>
          <a:xfrm rot="10800000">
            <a:off x="-1" y="-1"/>
            <a:ext cx="9144000" cy="899161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5BD266C-BCF9-713C-6EEE-A8F4C03A8A5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4880" y="123550"/>
            <a:ext cx="482696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Considerações finais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ACA80C3-85ED-F037-F0A9-741700D672A8}"/>
              </a:ext>
            </a:extLst>
          </p:cNvPr>
          <p:cNvSpPr txBox="1"/>
          <p:nvPr/>
        </p:nvSpPr>
        <p:spPr>
          <a:xfrm>
            <a:off x="785811" y="1376280"/>
            <a:ext cx="75723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Visualização e ampliação de conceitos com o uso das frentes;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Apresentação direcionada;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Tópicos não cobertos foram minimamente fundamentados.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903315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53B73-0F9D-61E1-3CC6-7B1F7C80D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C802489-2D40-BA87-854A-BEE1BA226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37953"/>
            <a:ext cx="7886700" cy="560059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Por ordem e aparição:</a:t>
            </a:r>
          </a:p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Logo PROFMAT. Disponível em: </a:t>
            </a:r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https://profmat-sbm.org.br/</a:t>
            </a:r>
            <a:r>
              <a:rPr lang="pt-BR" sz="1200" dirty="0" err="1"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wp-content</a:t>
            </a:r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/uploads/sites/4/sites/4/2021/10/logo-profmat.png</a:t>
            </a:r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. Acessado em 13/01/2025;</a:t>
            </a:r>
          </a:p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Instituto Federal de São Paulo. Identidade Visual – uso da marca institucional. Disponível em: </a:t>
            </a:r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https://www.ifsp.edu.br/</a:t>
            </a:r>
            <a:r>
              <a:rPr lang="pt-BR" sz="1200" dirty="0" err="1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component</a:t>
            </a:r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/</a:t>
            </a:r>
            <a:r>
              <a:rPr lang="pt-BR" sz="1200" dirty="0" err="1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content</a:t>
            </a:r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/</a:t>
            </a:r>
            <a:r>
              <a:rPr lang="pt-BR" sz="1200" dirty="0" err="1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article</a:t>
            </a:r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/104-comunicacao/242-identidade-visual. Acessado em 13/01/2025</a:t>
            </a:r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;</a:t>
            </a:r>
          </a:p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As flores Íris. Adaptado de </a:t>
            </a:r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  <a:hlinkClick r:id="rId4"/>
              </a:rPr>
              <a:t>https://miro.medium.com/v2/resize:fit:1000/1*Hh53mOF4Xy4eORjLilKOwA.png</a:t>
            </a:r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. Acessado dia 24/02/2025;</a:t>
            </a:r>
          </a:p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Estoque de imagens da biblioteca criativa do Microsoft Office 365.</a:t>
            </a:r>
          </a:p>
        </p:txBody>
      </p:sp>
      <p:sp>
        <p:nvSpPr>
          <p:cNvPr id="5" name="Retângulo: Cantos Superiores Arredondados 4">
            <a:extLst>
              <a:ext uri="{FF2B5EF4-FFF2-40B4-BE49-F238E27FC236}">
                <a16:creationId xmlns:a16="http://schemas.microsoft.com/office/drawing/2014/main" id="{961DD0D5-2EE1-C2EE-8D95-E6F1B1B75C5C}"/>
              </a:ext>
            </a:extLst>
          </p:cNvPr>
          <p:cNvSpPr/>
          <p:nvPr/>
        </p:nvSpPr>
        <p:spPr>
          <a:xfrm rot="10800000">
            <a:off x="-1" y="-2"/>
            <a:ext cx="9144000" cy="914401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4A178BE-8B29-BE73-6929-CC2A4465F776}"/>
              </a:ext>
            </a:extLst>
          </p:cNvPr>
          <p:cNvSpPr txBox="1"/>
          <p:nvPr/>
        </p:nvSpPr>
        <p:spPr>
          <a:xfrm>
            <a:off x="354880" y="123550"/>
            <a:ext cx="4621778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Fontes das imagens</a:t>
            </a:r>
          </a:p>
        </p:txBody>
      </p:sp>
    </p:spTree>
    <p:extLst>
      <p:ext uri="{BB962C8B-B14F-4D97-AF65-F5344CB8AC3E}">
        <p14:creationId xmlns:p14="http://schemas.microsoft.com/office/powerpoint/2010/main" val="4189411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1A66C-69FD-6B70-CC33-612C02ABC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Superiores Arredondados 4">
            <a:extLst>
              <a:ext uri="{FF2B5EF4-FFF2-40B4-BE49-F238E27FC236}">
                <a16:creationId xmlns:a16="http://schemas.microsoft.com/office/drawing/2014/main" id="{63FEFB81-5D37-9277-3DC2-35F67B5DAEAB}"/>
              </a:ext>
            </a:extLst>
          </p:cNvPr>
          <p:cNvSpPr/>
          <p:nvPr/>
        </p:nvSpPr>
        <p:spPr>
          <a:xfrm rot="10800000">
            <a:off x="-1" y="-2"/>
            <a:ext cx="9144000" cy="914401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57A5E66-3B66-875B-DB7E-373729998FB9}"/>
              </a:ext>
            </a:extLst>
          </p:cNvPr>
          <p:cNvSpPr txBox="1"/>
          <p:nvPr/>
        </p:nvSpPr>
        <p:spPr>
          <a:xfrm>
            <a:off x="354880" y="123550"/>
            <a:ext cx="172354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Prática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622C875-C0C1-FD95-9B49-F3F3B43B179D}"/>
              </a:ext>
            </a:extLst>
          </p:cNvPr>
          <p:cNvSpPr txBox="1"/>
          <p:nvPr/>
        </p:nvSpPr>
        <p:spPr>
          <a:xfrm>
            <a:off x="1950720" y="2621280"/>
            <a:ext cx="507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hlinkClick r:id="rId3"/>
              </a:rPr>
              <a:t>https://oliveiravictor2.github.io/Minicurso_RNAs/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918069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56531-5B8B-935F-6F9F-343285CE6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Superiores Arredondados 4">
            <a:extLst>
              <a:ext uri="{FF2B5EF4-FFF2-40B4-BE49-F238E27FC236}">
                <a16:creationId xmlns:a16="http://schemas.microsoft.com/office/drawing/2014/main" id="{717F3297-ADF6-335E-8B51-1B5B38D90191}"/>
              </a:ext>
            </a:extLst>
          </p:cNvPr>
          <p:cNvSpPr/>
          <p:nvPr/>
        </p:nvSpPr>
        <p:spPr>
          <a:xfrm rot="10800000">
            <a:off x="-1" y="-2"/>
            <a:ext cx="9144000" cy="914401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36C997B-4F99-3334-4008-1645C51EC94A}"/>
              </a:ext>
            </a:extLst>
          </p:cNvPr>
          <p:cNvSpPr txBox="1"/>
          <p:nvPr/>
        </p:nvSpPr>
        <p:spPr>
          <a:xfrm>
            <a:off x="354880" y="123550"/>
            <a:ext cx="380104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Agradecimentos</a:t>
            </a:r>
          </a:p>
        </p:txBody>
      </p:sp>
    </p:spTree>
    <p:extLst>
      <p:ext uri="{BB962C8B-B14F-4D97-AF65-F5344CB8AC3E}">
        <p14:creationId xmlns:p14="http://schemas.microsoft.com/office/powerpoint/2010/main" val="2209319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B1F5F-3C07-5723-1D58-60AEEC2AF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id="{FA8573A6-C7CF-0573-21B0-9FAF4014E820}"/>
              </a:ext>
            </a:extLst>
          </p:cNvPr>
          <p:cNvSpPr/>
          <p:nvPr/>
        </p:nvSpPr>
        <p:spPr>
          <a:xfrm rot="10800000">
            <a:off x="0" y="0"/>
            <a:ext cx="9144000" cy="903431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091E05F-E776-EB89-39CD-7526E76BBB12}"/>
              </a:ext>
            </a:extLst>
          </p:cNvPr>
          <p:cNvSpPr txBox="1"/>
          <p:nvPr/>
        </p:nvSpPr>
        <p:spPr>
          <a:xfrm>
            <a:off x="392335" y="128549"/>
            <a:ext cx="269817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Motivações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4D48BDC-E699-635A-6BA0-83C51DBDABC7}"/>
              </a:ext>
            </a:extLst>
          </p:cNvPr>
          <p:cNvSpPr txBox="1"/>
          <p:nvPr/>
        </p:nvSpPr>
        <p:spPr>
          <a:xfrm>
            <a:off x="785812" y="1667597"/>
            <a:ext cx="7572375" cy="3531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Interesse pessoal em temas que tangenciam o aprendizado de máquina;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Carência de materiais direcionados aos iniciantes e interessados;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Relação entre a Matemática básica e as Redes Neurais Artificiais.</a:t>
            </a:r>
          </a:p>
          <a:p>
            <a:pPr>
              <a:lnSpc>
                <a:spcPct val="150000"/>
              </a:lnSpc>
            </a:pPr>
            <a:endParaRPr lang="pt-BR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pt-BR" sz="1350" dirty="0">
              <a:latin typeface="LM Roman 12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418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id="{7320238D-1458-1250-D452-D248ED957C09}"/>
              </a:ext>
            </a:extLst>
          </p:cNvPr>
          <p:cNvSpPr/>
          <p:nvPr/>
        </p:nvSpPr>
        <p:spPr>
          <a:xfrm rot="10800000">
            <a:off x="-1" y="0"/>
            <a:ext cx="9144000" cy="903431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7B8347E-9A0C-3825-EC6F-9ACF545E9FEE}"/>
              </a:ext>
            </a:extLst>
          </p:cNvPr>
          <p:cNvSpPr txBox="1"/>
          <p:nvPr/>
        </p:nvSpPr>
        <p:spPr>
          <a:xfrm>
            <a:off x="428625" y="128549"/>
            <a:ext cx="234295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Objetivos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D17789E-781D-77AC-766A-CCD796A92861}"/>
              </a:ext>
            </a:extLst>
          </p:cNvPr>
          <p:cNvSpPr txBox="1"/>
          <p:nvPr/>
        </p:nvSpPr>
        <p:spPr>
          <a:xfrm>
            <a:off x="930253" y="1567943"/>
            <a:ext cx="7522867" cy="4651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Elaborar um Produto Educacional;</a:t>
            </a:r>
          </a:p>
          <a:p>
            <a:pPr>
              <a:lnSpc>
                <a:spcPct val="150000"/>
              </a:lnSpc>
            </a:pPr>
            <a:endParaRPr lang="pt-BR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Explicitar a relação de elementos de matemática na educação básica com estudos envolvendo </a:t>
            </a:r>
            <a:r>
              <a:rPr lang="pt-BR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RNAs</a:t>
            </a: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Estudar o Perceptron, o Adaline e o Perceptron Multicamadas.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pt-BR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936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B2795-EADD-2B4A-3C53-AAAABF0F1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1BEB7387-408B-CD8D-54EE-7DCFED01C75B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4E72B91-6274-7771-1F79-3D9F252D121E}"/>
              </a:ext>
            </a:extLst>
          </p:cNvPr>
          <p:cNvSpPr txBox="1"/>
          <p:nvPr/>
        </p:nvSpPr>
        <p:spPr>
          <a:xfrm>
            <a:off x="438150" y="123550"/>
            <a:ext cx="826770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 neurônio de </a:t>
            </a:r>
            <a:r>
              <a:rPr lang="pt-BR" sz="20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McCulloch-Pitts</a:t>
            </a:r>
            <a:endParaRPr lang="pt-BR" sz="20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637F78F0-D22B-C201-6275-32BD10EBE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8150" y="2500982"/>
            <a:ext cx="3714247" cy="1856036"/>
          </a:xfrm>
          <a:prstGeom prst="rect">
            <a:avLst/>
          </a:prstGeom>
        </p:spPr>
      </p:pic>
      <p:cxnSp>
        <p:nvCxnSpPr>
          <p:cNvPr id="6" name="Conector: Curvo 5">
            <a:extLst>
              <a:ext uri="{FF2B5EF4-FFF2-40B4-BE49-F238E27FC236}">
                <a16:creationId xmlns:a16="http://schemas.microsoft.com/office/drawing/2014/main" id="{55C4D97E-CB6E-9FF3-F142-FA3974202C11}"/>
              </a:ext>
            </a:extLst>
          </p:cNvPr>
          <p:cNvCxnSpPr/>
          <p:nvPr/>
        </p:nvCxnSpPr>
        <p:spPr>
          <a:xfrm>
            <a:off x="1506256" y="2622647"/>
            <a:ext cx="1666654" cy="80541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Gráfico 18">
            <a:extLst>
              <a:ext uri="{FF2B5EF4-FFF2-40B4-BE49-F238E27FC236}">
                <a16:creationId xmlns:a16="http://schemas.microsoft.com/office/drawing/2014/main" id="{085E31F1-2AC4-FDE1-21AA-59744CB8B5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70" t="14751" r="54481" b="-8161"/>
          <a:stretch/>
        </p:blipFill>
        <p:spPr>
          <a:xfrm>
            <a:off x="5518546" y="2824816"/>
            <a:ext cx="2477183" cy="1145534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204E9745-F375-7A70-0ED8-8AA6AF2232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07128" y="4767582"/>
            <a:ext cx="1959967" cy="228145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F01FD5B7-3D24-6FF5-86B3-049D950741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39498" y="2994875"/>
            <a:ext cx="1275179" cy="261182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5424B9AF-1869-329E-3F87-8D5C46AD42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86229" y="3180023"/>
            <a:ext cx="1028940" cy="273313"/>
          </a:xfrm>
          <a:prstGeom prst="rect">
            <a:avLst/>
          </a:prstGeom>
        </p:spPr>
      </p:pic>
      <p:cxnSp>
        <p:nvCxnSpPr>
          <p:cNvPr id="28" name="Conector: Curvo 27">
            <a:extLst>
              <a:ext uri="{FF2B5EF4-FFF2-40B4-BE49-F238E27FC236}">
                <a16:creationId xmlns:a16="http://schemas.microsoft.com/office/drawing/2014/main" id="{B1A06329-F19F-B87A-1BF7-4A0C3E0B0B76}"/>
              </a:ext>
            </a:extLst>
          </p:cNvPr>
          <p:cNvCxnSpPr>
            <a:cxnSpLocks/>
          </p:cNvCxnSpPr>
          <p:nvPr/>
        </p:nvCxnSpPr>
        <p:spPr>
          <a:xfrm flipV="1">
            <a:off x="5463540" y="2824816"/>
            <a:ext cx="2445737" cy="49438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: Curvo 29">
            <a:extLst>
              <a:ext uri="{FF2B5EF4-FFF2-40B4-BE49-F238E27FC236}">
                <a16:creationId xmlns:a16="http://schemas.microsoft.com/office/drawing/2014/main" id="{B6D732F9-2E74-5212-9B09-D936C47C5FF3}"/>
              </a:ext>
            </a:extLst>
          </p:cNvPr>
          <p:cNvCxnSpPr>
            <a:cxnSpLocks/>
          </p:cNvCxnSpPr>
          <p:nvPr/>
        </p:nvCxnSpPr>
        <p:spPr>
          <a:xfrm>
            <a:off x="5463540" y="3319204"/>
            <a:ext cx="2445737" cy="503375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Gráfico 40">
            <a:extLst>
              <a:ext uri="{FF2B5EF4-FFF2-40B4-BE49-F238E27FC236}">
                <a16:creationId xmlns:a16="http://schemas.microsoft.com/office/drawing/2014/main" id="{AA5A0BDE-19C0-2475-9083-1F0777B4C8F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673762">
            <a:off x="1251101" y="2496784"/>
            <a:ext cx="1977836" cy="251725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69A9E4F8-D3D9-D6D8-5877-B3A52CC258F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897811" y="4458477"/>
            <a:ext cx="2011466" cy="185842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4378D50A-BE49-1572-67FD-E1FBFEB97D8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735634" y="4686622"/>
            <a:ext cx="2260095" cy="19503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79D7E76-9E1B-34C3-3331-2638D18FF489}"/>
              </a:ext>
            </a:extLst>
          </p:cNvPr>
          <p:cNvSpPr txBox="1"/>
          <p:nvPr/>
        </p:nvSpPr>
        <p:spPr>
          <a:xfrm>
            <a:off x="596156" y="4320566"/>
            <a:ext cx="34868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/>
              <a:t>Fonte: Estoque de imagens da biblioteca criativa do Office 365.</a:t>
            </a:r>
          </a:p>
        </p:txBody>
      </p:sp>
    </p:spTree>
    <p:extLst>
      <p:ext uri="{BB962C8B-B14F-4D97-AF65-F5344CB8AC3E}">
        <p14:creationId xmlns:p14="http://schemas.microsoft.com/office/powerpoint/2010/main" val="3305835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12E5C-3063-12CB-9E6B-A1891377D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F5957DB7-807F-373E-0C09-323DAB584BA3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CB685E9-20AE-0C0A-564B-522052DB1899}"/>
              </a:ext>
            </a:extLst>
          </p:cNvPr>
          <p:cNvSpPr txBox="1"/>
          <p:nvPr/>
        </p:nvSpPr>
        <p:spPr>
          <a:xfrm>
            <a:off x="428624" y="123550"/>
            <a:ext cx="8567891" cy="9387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19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Implementação de função booleana com o neurônio de </a:t>
            </a:r>
            <a:r>
              <a:rPr lang="pt-BR" sz="19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McCulloch-Pitts</a:t>
            </a:r>
            <a:endParaRPr lang="pt-BR" sz="19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6C111521-3BAB-7538-7D5F-33A2EABF1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372" y="4376737"/>
            <a:ext cx="1628775" cy="542925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6E016D80-1396-C97B-8F26-94E4ACB56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5372" y="5168455"/>
            <a:ext cx="1571625" cy="276225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4B3F664A-0B18-7C39-7C84-958FFA18E4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372" y="5693473"/>
            <a:ext cx="1276350" cy="276225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104278F2-2720-DA15-3E18-ECF230E81C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49002" y="4200524"/>
            <a:ext cx="4498216" cy="176917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3E93376-4E7C-7C81-0C2C-B97D22E8F749}"/>
              </a:ext>
            </a:extLst>
          </p:cNvPr>
          <p:cNvSpPr txBox="1"/>
          <p:nvPr/>
        </p:nvSpPr>
        <p:spPr>
          <a:xfrm>
            <a:off x="846560" y="1395027"/>
            <a:ext cx="7450880" cy="1227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Helvetica" panose="020B0604020202020204"/>
                <a:cs typeface="Helvetica" panose="020B0604020202020204"/>
              </a:rPr>
              <a:t>Implementação de funções booleanas;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Helvetica" panose="020B0604020202020204"/>
                <a:cs typeface="Helvetica" panose="020B0604020202020204"/>
              </a:rPr>
              <a:t>Tabela verdade da função “E”: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94163FDE-6A0C-0D0D-1159-FFBA55988F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76812" y="2317901"/>
            <a:ext cx="183832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97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261E6-EE13-C26C-7D7E-AE6534AD6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D8A33C42-6AEB-5757-E1CA-020CE0777110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661620E-0EB9-D1CE-2841-61F1BA661F29}"/>
              </a:ext>
            </a:extLst>
          </p:cNvPr>
          <p:cNvSpPr txBox="1"/>
          <p:nvPr/>
        </p:nvSpPr>
        <p:spPr>
          <a:xfrm>
            <a:off x="438150" y="123550"/>
            <a:ext cx="8548534" cy="9387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19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Implementação de função booleana com o neurônio de </a:t>
            </a:r>
            <a:r>
              <a:rPr lang="pt-BR" sz="19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McCulloch-Pitts</a:t>
            </a:r>
            <a:endParaRPr lang="pt-BR" sz="19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E2A2CBC8-1959-F174-D690-45BFF63C3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39780" y="2320098"/>
            <a:ext cx="4067175" cy="3257550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A22D8881-804B-C968-E2AF-D673F6C60E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4230" y="3314165"/>
            <a:ext cx="3057650" cy="1643485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E0B6ABAB-E9BB-AA95-0015-E5510B4AE4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22033" y="5739383"/>
            <a:ext cx="2123500" cy="284035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DCAE6E56-4C36-222A-F4BE-B719FCA4C2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72241" y="5748526"/>
            <a:ext cx="3202251" cy="26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01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21CF5-5A1B-AD07-4191-D1596B45B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96854BEA-0B7D-C5A0-5994-583F294D7398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43B2860-794F-16E7-1439-A5F8A959A74F}"/>
              </a:ext>
            </a:extLst>
          </p:cNvPr>
          <p:cNvSpPr txBox="1"/>
          <p:nvPr/>
        </p:nvSpPr>
        <p:spPr>
          <a:xfrm>
            <a:off x="375412" y="123550"/>
            <a:ext cx="7991347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 Perceptron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3D8302E-D355-80CE-8268-BBD309A78301}"/>
              </a:ext>
            </a:extLst>
          </p:cNvPr>
          <p:cNvSpPr txBox="1"/>
          <p:nvPr/>
        </p:nvSpPr>
        <p:spPr>
          <a:xfrm>
            <a:off x="785577" y="1797784"/>
            <a:ext cx="742543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Helvetica" panose="020B0604020202020204"/>
                <a:cs typeface="Helvetica" panose="020B0604020202020204"/>
              </a:rPr>
              <a:t>Atribuição automatizada dos Pesos sinápticos (treinamento);</a:t>
            </a:r>
          </a:p>
          <a:p>
            <a:endParaRPr lang="pt-BR" sz="2000" dirty="0">
              <a:latin typeface="Helvetica" panose="020B0604020202020204"/>
              <a:cs typeface="Helvetica" panose="020B06040202020202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Helvetica" panose="020B0604020202020204"/>
                <a:cs typeface="Helvetica" panose="020B0604020202020204"/>
              </a:rPr>
              <a:t>Regra de aprendizado de </a:t>
            </a:r>
            <a:r>
              <a:rPr lang="pt-BR" sz="2000" dirty="0" err="1">
                <a:latin typeface="Helvetica" panose="020B0604020202020204"/>
                <a:cs typeface="Helvetica" panose="020B0604020202020204"/>
              </a:rPr>
              <a:t>Hebb</a:t>
            </a:r>
            <a:r>
              <a:rPr lang="pt-BR" sz="2000" dirty="0">
                <a:latin typeface="Helvetica" panose="020B0604020202020204"/>
                <a:cs typeface="Helvetica" panose="020B0604020202020204"/>
              </a:rPr>
              <a:t> (sinapse </a:t>
            </a:r>
            <a:r>
              <a:rPr lang="pt-BR" sz="2000" dirty="0" err="1">
                <a:latin typeface="Helvetica" panose="020B0604020202020204"/>
                <a:cs typeface="Helvetica" panose="020B0604020202020204"/>
              </a:rPr>
              <a:t>hebbiana</a:t>
            </a:r>
            <a:r>
              <a:rPr lang="pt-BR" sz="2000" dirty="0">
                <a:latin typeface="Helvetica" panose="020B0604020202020204"/>
                <a:cs typeface="Helvetica" panose="020B0604020202020204"/>
              </a:rPr>
              <a:t>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latin typeface="Helvetica" panose="020B0604020202020204"/>
              <a:cs typeface="Helvetica" panose="020B06040202020202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Helvetica" panose="020B0604020202020204"/>
                <a:cs typeface="Helvetica" panose="020B0604020202020204"/>
              </a:rPr>
              <a:t>Aprendizado supervisionado.</a:t>
            </a:r>
          </a:p>
        </p:txBody>
      </p:sp>
    </p:spTree>
    <p:extLst>
      <p:ext uri="{BB962C8B-B14F-4D97-AF65-F5344CB8AC3E}">
        <p14:creationId xmlns:p14="http://schemas.microsoft.com/office/powerpoint/2010/main" val="691534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ersonalizada 2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9569</TotalTime>
  <Words>685</Words>
  <Application>Microsoft Office PowerPoint</Application>
  <PresentationFormat>Apresentação na tela (4:3)</PresentationFormat>
  <Paragraphs>133</Paragraphs>
  <Slides>33</Slides>
  <Notes>4</Notes>
  <HiddenSlides>0</HiddenSlides>
  <MMClips>2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39" baseType="lpstr">
      <vt:lpstr>Aptos</vt:lpstr>
      <vt:lpstr>Arial</vt:lpstr>
      <vt:lpstr>Helve</vt:lpstr>
      <vt:lpstr>Helvetica</vt:lpstr>
      <vt:lpstr>LM Roman 12</vt:lpstr>
      <vt:lpstr>Tema do Office</vt:lpstr>
      <vt:lpstr>Descobrindo Redes Neurais Artificiais – Minicurso sobre os modelos: Perceptron, Adaline e Perceptron Multicamadas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VICTOR RODRIGUES DE OLIVEIRA</dc:creator>
  <cp:lastModifiedBy>VICTOR RODRIGUES DE OLIVEIRA</cp:lastModifiedBy>
  <cp:revision>107</cp:revision>
  <dcterms:created xsi:type="dcterms:W3CDTF">2024-06-28T20:44:44Z</dcterms:created>
  <dcterms:modified xsi:type="dcterms:W3CDTF">2025-09-26T01:37:53Z</dcterms:modified>
</cp:coreProperties>
</file>